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59" r:id="rId5"/>
    <p:sldId id="260" r:id="rId6"/>
    <p:sldId id="267" r:id="rId7"/>
    <p:sldId id="261" r:id="rId8"/>
    <p:sldId id="263" r:id="rId9"/>
    <p:sldId id="264" r:id="rId10"/>
    <p:sldId id="265"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58" r:id="rId24"/>
    <p:sldId id="2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801EE-2A2C-425B-B8CA-3A674A445A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D561905-E7A1-4FE5-8C07-B26BED910E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196DD3-5088-4656-BFE3-895B41371587}"/>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A6430E80-5A94-4EB0-A9FF-DE5FF5155E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2AB519-8402-446A-BC29-5CFE66B67548}"/>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312608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7910-92E1-439E-BAD4-22896318C8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E79187-7424-46F4-B043-5AD495AD0E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1C902-2FD1-46A8-9604-85FFBA21B7AC}"/>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38DEFAEF-9566-4CDA-82D8-F2F5B2AFB5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8168BE-AF5F-49CA-B1EA-12AADE931BA9}"/>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4034779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9925A-E256-456B-9EEE-6A49213F93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F8E73CF-3664-4F7E-81E2-2FBD2F66C6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ED57B5-0C24-4893-BEB2-9CDDBB6AB683}"/>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60893AFB-CE01-4D47-8B79-A6AC86DE00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71D3DA-9B86-41AD-85FB-A1808D7A9393}"/>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4229136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A53CE-3DA0-4482-BCBA-AB059E8348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8264C5-5E2E-4EBF-B15A-D21C21C3C4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BE9389-AEED-4F40-8B7B-C5AF95E829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E7B919-96C7-487D-9103-E8E5675FE04D}"/>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6" name="Footer Placeholder 5">
            <a:extLst>
              <a:ext uri="{FF2B5EF4-FFF2-40B4-BE49-F238E27FC236}">
                <a16:creationId xmlns:a16="http://schemas.microsoft.com/office/drawing/2014/main" id="{588740CD-CC95-4CDA-A05F-EA3A126DDD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D8BBB0-0AC5-4460-B3F3-7290A078A57C}"/>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236079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49DC-9C27-4992-9260-E2264A925F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B98A9C-B561-421C-BB54-660246CAB7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ACEB90-A318-423C-9DF3-8D663365D4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12123-BDA1-435F-946A-5C2425C1BB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041D45-135D-45F5-800D-B8ED5F6605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84DCDE-E19A-4588-B90B-6939319A13AB}"/>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8" name="Footer Placeholder 7">
            <a:extLst>
              <a:ext uri="{FF2B5EF4-FFF2-40B4-BE49-F238E27FC236}">
                <a16:creationId xmlns:a16="http://schemas.microsoft.com/office/drawing/2014/main" id="{12DBD7D5-12C8-4AF6-B0FE-73AE76D94F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E79510-4B9C-477F-B82D-22A6EA1AD9B0}"/>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1148031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D8EE-7BF0-426C-82F5-ECFD7EC12D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C38724B-BD53-448A-89A5-126F49D23A95}"/>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4" name="Footer Placeholder 3">
            <a:extLst>
              <a:ext uri="{FF2B5EF4-FFF2-40B4-BE49-F238E27FC236}">
                <a16:creationId xmlns:a16="http://schemas.microsoft.com/office/drawing/2014/main" id="{428BC1D3-88B0-4197-9734-CBDB3F0AB4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93EC0E-0414-4090-B5C2-5764F1D180B2}"/>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2878927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8FA5CE-95A7-4321-849F-458D11ABBB4E}"/>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3" name="Footer Placeholder 2">
            <a:extLst>
              <a:ext uri="{FF2B5EF4-FFF2-40B4-BE49-F238E27FC236}">
                <a16:creationId xmlns:a16="http://schemas.microsoft.com/office/drawing/2014/main" id="{EED2F51A-54D2-4FF3-964F-FD0297FB33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941EC6-407B-4610-9A28-1701FA033527}"/>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1401707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1DF95-D11C-476A-8FDE-F13286732A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694304-DA1D-4270-BA3D-78FA50045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9FEEE-D4B2-40C6-9646-86A5993A8C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AF2AD7-B487-4F58-8C55-77C431F7D85D}"/>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6" name="Footer Placeholder 5">
            <a:extLst>
              <a:ext uri="{FF2B5EF4-FFF2-40B4-BE49-F238E27FC236}">
                <a16:creationId xmlns:a16="http://schemas.microsoft.com/office/drawing/2014/main" id="{C844C868-DAE3-4285-AED1-CB10F35804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79F5A4-A745-4ABB-8351-4CE9468FE5FB}"/>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3086756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0D717-6AE2-4EAD-9AE7-C24B40D453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B51493-3377-460B-94EF-9585FED3A8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02DBEF-C6A3-4022-8AD3-B191345EB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1D3F64-4326-415F-98E4-D988AB010CC8}"/>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6" name="Footer Placeholder 5">
            <a:extLst>
              <a:ext uri="{FF2B5EF4-FFF2-40B4-BE49-F238E27FC236}">
                <a16:creationId xmlns:a16="http://schemas.microsoft.com/office/drawing/2014/main" id="{FAA20694-B38B-4175-9428-63E7AEFA77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15086E-C783-4410-9882-F49132F1330E}"/>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185194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3680-1932-4B14-9C0F-B220096073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7EC3B1-299A-4533-8CC2-FD7D6C722E1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CD4295-AFED-4503-BDA5-F5125C62AC43}"/>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32353482-F932-4D8F-9ADD-AC0BEF0FCB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0ECED-8BE1-4E33-BD11-35AD803259E5}"/>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5383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AFA9A1-42D0-4712-955E-5184677772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78F7AD-D0AD-42C9-B47C-5901A374D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9684AA-B91C-4C04-AF9C-3B5B4A7DE07C}"/>
              </a:ext>
            </a:extLst>
          </p:cNvPr>
          <p:cNvSpPr>
            <a:spLocks noGrp="1"/>
          </p:cNvSpPr>
          <p:nvPr>
            <p:ph type="dt" sz="half" idx="10"/>
          </p:nvPr>
        </p:nvSpPr>
        <p:spPr/>
        <p:txBody>
          <a:body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FA27983D-F966-417B-887C-3DF29AE98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EA90D8-AF62-4441-9445-676504778D99}"/>
              </a:ext>
            </a:extLst>
          </p:cNvPr>
          <p:cNvSpPr>
            <a:spLocks noGrp="1"/>
          </p:cNvSpPr>
          <p:nvPr>
            <p:ph type="sldNum" sz="quarter" idx="12"/>
          </p:nvPr>
        </p:nvSpPr>
        <p:spPr/>
        <p:txBody>
          <a:bodyPr/>
          <a:lstStyle/>
          <a:p>
            <a:fld id="{3DFDC390-E112-47D9-A123-E91EF8692BC0}" type="slidenum">
              <a:rPr lang="en-US" smtClean="0"/>
              <a:t>‹#›</a:t>
            </a:fld>
            <a:endParaRPr lang="en-US"/>
          </a:p>
        </p:txBody>
      </p:sp>
    </p:spTree>
    <p:extLst>
      <p:ext uri="{BB962C8B-B14F-4D97-AF65-F5344CB8AC3E}">
        <p14:creationId xmlns:p14="http://schemas.microsoft.com/office/powerpoint/2010/main" val="14670320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8376F9-BB4E-407A-B077-EBAF86029F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64EAD6-6D05-4FF2-BA5B-4AB5704C15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3D084-1140-40A8-A930-936AA86991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2FED1-E312-4EA5-AD94-B96378984ECE}" type="datetimeFigureOut">
              <a:rPr lang="en-US" smtClean="0"/>
              <a:t>11/26/2019</a:t>
            </a:fld>
            <a:endParaRPr lang="en-US"/>
          </a:p>
        </p:txBody>
      </p:sp>
      <p:sp>
        <p:nvSpPr>
          <p:cNvPr id="5" name="Footer Placeholder 4">
            <a:extLst>
              <a:ext uri="{FF2B5EF4-FFF2-40B4-BE49-F238E27FC236}">
                <a16:creationId xmlns:a16="http://schemas.microsoft.com/office/drawing/2014/main" id="{C1817093-5735-4E3C-AAD0-2E53F605B2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95018F-25A6-4F81-82DC-0F0330A8D9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FDC390-E112-47D9-A123-E91EF8692BC0}" type="slidenum">
              <a:rPr lang="en-US" smtClean="0"/>
              <a:t>‹#›</a:t>
            </a:fld>
            <a:endParaRPr lang="en-US"/>
          </a:p>
        </p:txBody>
      </p:sp>
    </p:spTree>
    <p:extLst>
      <p:ext uri="{BB962C8B-B14F-4D97-AF65-F5344CB8AC3E}">
        <p14:creationId xmlns:p14="http://schemas.microsoft.com/office/powerpoint/2010/main" val="18934858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A6BC59D-AC68-41D8-B2A4-06BF635DAC76}"/>
              </a:ext>
            </a:extLst>
          </p:cNvPr>
          <p:cNvSpPr>
            <a:spLocks noGrp="1"/>
          </p:cNvSpPr>
          <p:nvPr>
            <p:ph type="subTitle" idx="4294967295"/>
          </p:nvPr>
        </p:nvSpPr>
        <p:spPr>
          <a:xfrm>
            <a:off x="1392702" y="716720"/>
            <a:ext cx="9144000" cy="5093237"/>
          </a:xfrm>
        </p:spPr>
        <p:txBody>
          <a:bodyPr>
            <a:normAutofit/>
          </a:bodyPr>
          <a:lstStyle/>
          <a:p>
            <a:pPr marL="0" indent="0" algn="ctr">
              <a:lnSpc>
                <a:spcPct val="200000"/>
              </a:lnSpc>
              <a:buNone/>
            </a:pPr>
            <a:endParaRPr lang="en-US" sz="2000" dirty="0">
              <a:latin typeface="Times New Roman" panose="02020603050405020304" pitchFamily="18" charset="0"/>
            </a:endParaRPr>
          </a:p>
          <a:p>
            <a:pPr marL="0" indent="0" algn="ctr">
              <a:lnSpc>
                <a:spcPct val="200000"/>
              </a:lnSpc>
              <a:buNone/>
            </a:pPr>
            <a:endParaRPr lang="en-US" sz="2000" dirty="0">
              <a:latin typeface="Times New Roman" panose="02020603050405020304" pitchFamily="18" charset="0"/>
            </a:endParaRPr>
          </a:p>
          <a:p>
            <a:pPr marL="0" indent="0" algn="ctr">
              <a:lnSpc>
                <a:spcPct val="200000"/>
              </a:lnSpc>
              <a:buNone/>
            </a:pPr>
            <a:r>
              <a:rPr lang="en-US" sz="2000" dirty="0">
                <a:latin typeface="Times New Roman" panose="02020603050405020304" pitchFamily="18" charset="0"/>
              </a:rPr>
              <a:t>Insomnia Clinical Case</a:t>
            </a:r>
          </a:p>
          <a:p>
            <a:pPr marL="0" indent="0" algn="ctr">
              <a:lnSpc>
                <a:spcPct val="200000"/>
              </a:lnSpc>
              <a:buNone/>
            </a:pPr>
            <a:r>
              <a:rPr lang="en-US" sz="2000" dirty="0">
                <a:latin typeface="Times New Roman" panose="02020603050405020304" pitchFamily="18" charset="0"/>
              </a:rPr>
              <a:t>Student’s Name</a:t>
            </a:r>
          </a:p>
          <a:p>
            <a:pPr marL="0" indent="0" algn="ctr">
              <a:lnSpc>
                <a:spcPct val="200000"/>
              </a:lnSpc>
              <a:buNone/>
            </a:pPr>
            <a:r>
              <a:rPr lang="en-US" sz="2000" dirty="0">
                <a:latin typeface="Times New Roman" panose="02020603050405020304" pitchFamily="18" charset="0"/>
              </a:rPr>
              <a:t>Institutional Affiliation</a:t>
            </a:r>
          </a:p>
          <a:p>
            <a:pPr marL="0" indent="0" algn="ctr">
              <a:lnSpc>
                <a:spcPct val="200000"/>
              </a:lnSpc>
              <a:buNone/>
            </a:pPr>
            <a:r>
              <a:rPr lang="en-US" sz="2000" dirty="0">
                <a:latin typeface="Times New Roman" panose="02020603050405020304" pitchFamily="18" charset="0"/>
              </a:rPr>
              <a:t>Date</a:t>
            </a:r>
          </a:p>
        </p:txBody>
      </p:sp>
    </p:spTree>
    <p:extLst>
      <p:ext uri="{BB962C8B-B14F-4D97-AF65-F5344CB8AC3E}">
        <p14:creationId xmlns:p14="http://schemas.microsoft.com/office/powerpoint/2010/main" val="3627424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0764C-47C8-4381-BEFD-3043B9DC7ED1}"/>
              </a:ext>
            </a:extLst>
          </p:cNvPr>
          <p:cNvSpPr>
            <a:spLocks noGrp="1"/>
          </p:cNvSpPr>
          <p:nvPr>
            <p:ph type="title"/>
          </p:nvPr>
        </p:nvSpPr>
        <p:spPr>
          <a:xfrm>
            <a:off x="838200" y="365125"/>
            <a:ext cx="10515600" cy="1111983"/>
          </a:xfrm>
        </p:spPr>
        <p:txBody>
          <a:bodyPr>
            <a:normAutofit fontScale="90000"/>
          </a:bodyPr>
          <a:lstStyle/>
          <a:p>
            <a:pPr algn="ctr"/>
            <a:r>
              <a:rPr lang="en-US" sz="6700" dirty="0">
                <a:latin typeface="Times New Roman" panose="02020603050405020304" pitchFamily="18" charset="0"/>
                <a:cs typeface="Times New Roman" panose="02020603050405020304" pitchFamily="18" charset="0"/>
              </a:rPr>
              <a:t>INSOMNIA</a:t>
            </a:r>
            <a:br>
              <a:rPr lang="en-US" sz="6000" dirty="0">
                <a:latin typeface="Times New Roman" panose="02020603050405020304" pitchFamily="18" charset="0"/>
                <a:cs typeface="Times New Roman" panose="02020603050405020304" pitchFamily="18" charset="0"/>
              </a:rPr>
            </a:br>
            <a:r>
              <a:rPr lang="en-US" sz="4900" dirty="0">
                <a:latin typeface="Times New Roman" panose="02020603050405020304" pitchFamily="18" charset="0"/>
                <a:cs typeface="Times New Roman" panose="02020603050405020304" pitchFamily="18" charset="0"/>
              </a:rPr>
              <a:t>Background Information</a:t>
            </a:r>
          </a:p>
        </p:txBody>
      </p:sp>
      <p:sp>
        <p:nvSpPr>
          <p:cNvPr id="3" name="Content Placeholder 2">
            <a:extLst>
              <a:ext uri="{FF2B5EF4-FFF2-40B4-BE49-F238E27FC236}">
                <a16:creationId xmlns:a16="http://schemas.microsoft.com/office/drawing/2014/main" id="{E3BD6E51-DAAD-4D2F-A77C-F9274795A462}"/>
              </a:ext>
            </a:extLst>
          </p:cNvPr>
          <p:cNvSpPr>
            <a:spLocks noGrp="1"/>
          </p:cNvSpPr>
          <p:nvPr>
            <p:ph idx="1"/>
          </p:nvPr>
        </p:nvSpPr>
        <p:spPr>
          <a:xfrm>
            <a:off x="838200" y="1659988"/>
            <a:ext cx="10515600" cy="4516975"/>
          </a:xfrm>
        </p:spPr>
        <p:txBody>
          <a:bodyPr>
            <a:noAutofit/>
          </a:bodyPr>
          <a:lstStyle/>
          <a:p>
            <a:pPr marL="0" indent="0">
              <a:buNone/>
            </a:pPr>
            <a:r>
              <a:rPr lang="en-US" dirty="0">
                <a:latin typeface="Times New Roman" panose="02020603050405020304" pitchFamily="18" charset="0"/>
                <a:cs typeface="Times New Roman" panose="02020603050405020304" pitchFamily="18" charset="0"/>
              </a:rPr>
              <a:t>Insomnia is a sleep disorder characterized by both nocturnal and diurnal symptoms (Morin et al., 2015). It is a disorder characterized by difficulties with sleep quality or duration as well as difficulties in initiating sleep resulting in prolonged awakening. The complications occur in spite of adequate sleep opportunities.</a:t>
            </a:r>
          </a:p>
          <a:p>
            <a:pPr marL="0" indent="0">
              <a:buNone/>
            </a:pPr>
            <a:r>
              <a:rPr lang="en-US" dirty="0">
                <a:latin typeface="Times New Roman" panose="02020603050405020304" pitchFamily="18" charset="0"/>
                <a:cs typeface="Times New Roman" panose="02020603050405020304" pitchFamily="18" charset="0"/>
              </a:rPr>
              <a:t>Insomnia is associated with clinically substantial impairment or distress of daytime functioning, not limited to mood disturbances, decreased energy, and fatigue. Moreover, Winkelman (2015) notes that increases in absenteeism and workplace injuries, reductions in perceived health and life quality, and fatal injuries are associated with chronic insomnia.</a:t>
            </a:r>
          </a:p>
        </p:txBody>
      </p:sp>
    </p:spTree>
    <p:extLst>
      <p:ext uri="{BB962C8B-B14F-4D97-AF65-F5344CB8AC3E}">
        <p14:creationId xmlns:p14="http://schemas.microsoft.com/office/powerpoint/2010/main" val="163885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2819B-60F1-4835-9A40-C4DF3FFB10E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26086ED3-6E07-40FA-A45D-B2931F6CFEB5}"/>
              </a:ext>
            </a:extLst>
          </p:cNvPr>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Insomnia diagnosis is based on patient’s subjective complaint. Whereas polysomnography, sleep gold-standard measurement, is critical in ruling other sleep disorders, professional practice guidelines does not recommend its use in diagnosis. </a:t>
            </a:r>
          </a:p>
          <a:p>
            <a:pPr marL="0" indent="0">
              <a:buNone/>
            </a:pPr>
            <a:r>
              <a:rPr lang="en-US" dirty="0">
                <a:latin typeface="Times New Roman" panose="02020603050405020304" pitchFamily="18" charset="0"/>
                <a:cs typeface="Times New Roman" panose="02020603050405020304" pitchFamily="18" charset="0"/>
              </a:rPr>
              <a:t>According to Morin et al., insomnia is diagnosed when sleep difficulties are experienced for three nights or more per week for a period of more than three months </a:t>
            </a:r>
            <a:r>
              <a:rPr lang="en-US" dirty="0"/>
              <a:t>(</a:t>
            </a:r>
            <a:r>
              <a:rPr lang="en-US" dirty="0">
                <a:latin typeface="Times New Roman" panose="02020603050405020304" pitchFamily="18" charset="0"/>
                <a:cs typeface="Times New Roman" panose="02020603050405020304" pitchFamily="18" charset="0"/>
              </a:rPr>
              <a:t>Diagnostic and Statistical Manual 5 criteria).</a:t>
            </a:r>
          </a:p>
          <a:p>
            <a:pPr marL="0" indent="0">
              <a:buNone/>
            </a:pPr>
            <a:r>
              <a:rPr lang="en-US" dirty="0">
                <a:latin typeface="Times New Roman" panose="02020603050405020304" pitchFamily="18" charset="0"/>
                <a:cs typeface="Times New Roman" panose="02020603050405020304" pitchFamily="18" charset="0"/>
              </a:rPr>
              <a:t>Epidemiological studies estimate the Worldwide prevalence of Insomnia symptoms to be at 30-35%. In the symptoms, sleep disturbance can be categorized in three phenotypes; sleep maintenance, sleep onset, and mixed symptoms (most prevalent).</a:t>
            </a:r>
          </a:p>
        </p:txBody>
      </p:sp>
    </p:spTree>
    <p:extLst>
      <p:ext uri="{BB962C8B-B14F-4D97-AF65-F5344CB8AC3E}">
        <p14:creationId xmlns:p14="http://schemas.microsoft.com/office/powerpoint/2010/main" val="2950256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2E96F-5836-4F80-AC9E-C9EC9D049880}"/>
              </a:ext>
            </a:extLst>
          </p:cNvPr>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13F03B7A-13FA-4B82-A5C8-4371F15616E1}"/>
              </a:ext>
            </a:extLst>
          </p:cNvPr>
          <p:cNvSpPr>
            <a:spLocks noGrp="1"/>
          </p:cNvSpPr>
          <p:nvPr>
            <p:ph idx="1"/>
          </p:nvPr>
        </p:nvSpPr>
        <p:spPr/>
        <p:txBody>
          <a:bodyPr>
            <a:normAutofit/>
          </a:bodyPr>
          <a:lstStyle/>
          <a:p>
            <a:pPr marL="0" indent="0">
              <a:buNone/>
            </a:pPr>
            <a:r>
              <a:rPr lang="en-US" dirty="0">
                <a:latin typeface="Times New Roman" panose="02020603050405020304" pitchFamily="18" charset="0"/>
                <a:cs typeface="Times New Roman" panose="02020603050405020304" pitchFamily="18" charset="0"/>
              </a:rPr>
              <a:t>Whereas sleep-onset insomnia is more common in younger adults, sleep-maintenance phenotypes are common in older and middle-aged adults.</a:t>
            </a:r>
          </a:p>
          <a:p>
            <a:pPr marL="0" indent="0">
              <a:buNone/>
            </a:pPr>
            <a:r>
              <a:rPr lang="en-US" dirty="0">
                <a:latin typeface="Times New Roman" panose="02020603050405020304" pitchFamily="18" charset="0"/>
                <a:cs typeface="Times New Roman" panose="02020603050405020304" pitchFamily="18" charset="0"/>
              </a:rPr>
              <a:t>Women are more vulnerable to Insomnia disorder than men. Furthermore, Winkelman (2015) reports that the disorder has an increased prevalence in persons with disabilities and persons working irregular shifts.</a:t>
            </a:r>
          </a:p>
          <a:p>
            <a:pPr marL="0" indent="0">
              <a:buNone/>
            </a:pPr>
            <a:r>
              <a:rPr lang="en-US" dirty="0">
                <a:latin typeface="Times New Roman" panose="02020603050405020304" pitchFamily="18" charset="0"/>
                <a:cs typeface="Times New Roman" panose="02020603050405020304" pitchFamily="18" charset="0"/>
              </a:rPr>
              <a:t>Approximately 50% of persons with insomnia have a psychiatric disorder, primarily an anxiety disorder (e.g., post-traumatic stress disorder) or a mood disorder (e.g., major depressive disorder).</a:t>
            </a:r>
          </a:p>
        </p:txBody>
      </p:sp>
    </p:spTree>
    <p:extLst>
      <p:ext uri="{BB962C8B-B14F-4D97-AF65-F5344CB8AC3E}">
        <p14:creationId xmlns:p14="http://schemas.microsoft.com/office/powerpoint/2010/main" val="148489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7098A-4A4D-4A1C-92E4-125D8B0B73D5}"/>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A34CE5ED-D6A7-47AE-8C10-4F7C62C46B33}"/>
              </a:ext>
            </a:extLst>
          </p:cNvPr>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The above is not an exhaustive list of Insomnia disorder associated conditions, but other illnesses majorly the ones causing pain, gastrointestinal disturbance, or shortness of breath are also associated with the disorder.</a:t>
            </a:r>
          </a:p>
          <a:p>
            <a:pPr marL="0" indent="0">
              <a:buNone/>
            </a:pPr>
            <a:r>
              <a:rPr lang="en-US" dirty="0">
                <a:latin typeface="Times New Roman" panose="02020603050405020304" pitchFamily="18" charset="0"/>
                <a:cs typeface="Times New Roman" panose="02020603050405020304" pitchFamily="18" charset="0"/>
              </a:rPr>
              <a:t>Unlike other sleep disorders, insomnia researches are still in their infancy and etiology; therefore, not much is known on the pathobiology as a general. Nonetheless, Morin et al. note that insomnia tends to aggregate in families, and previous pieces of research have established that at least 30% of individuals affected report a positive family history.</a:t>
            </a:r>
          </a:p>
          <a:p>
            <a:pPr marL="0" indent="0">
              <a:buNone/>
            </a:pPr>
            <a:r>
              <a:rPr lang="en-US" dirty="0">
                <a:latin typeface="Times New Roman" panose="02020603050405020304" pitchFamily="18" charset="0"/>
                <a:cs typeface="Times New Roman" panose="02020603050405020304" pitchFamily="18" charset="0"/>
              </a:rPr>
              <a:t>Even though the research findings have shown insomnia is attributable to genetic factors, underlying genes involved remain largely unknown.</a:t>
            </a:r>
          </a:p>
        </p:txBody>
      </p:sp>
    </p:spTree>
    <p:extLst>
      <p:ext uri="{BB962C8B-B14F-4D97-AF65-F5344CB8AC3E}">
        <p14:creationId xmlns:p14="http://schemas.microsoft.com/office/powerpoint/2010/main" val="134255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9BB4-3846-4858-BAD4-D4D4F64EE1C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77E661FD-5413-4CCE-A701-A6CF9F83807B}"/>
              </a:ext>
            </a:extLst>
          </p:cNvPr>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Numerous pieces of evidence have characterized insomnia patients to have increased physiological arousal levels during sleep and wakefulness; a condition termed as hyperarousal (Morin et al., 2015). Besides, a brain imaging study reported an extended brain network in Insomnia patients.</a:t>
            </a:r>
          </a:p>
          <a:p>
            <a:pPr marL="0" indent="0">
              <a:buNone/>
            </a:pPr>
            <a:r>
              <a:rPr lang="en-US" dirty="0">
                <a:latin typeface="Times New Roman" panose="02020603050405020304" pitchFamily="18" charset="0"/>
                <a:cs typeface="Times New Roman" panose="02020603050405020304" pitchFamily="18" charset="0"/>
              </a:rPr>
              <a:t>The study reported an increased brain metabolism, including an extended arousal system, a cognitive system, and an emotion-regulating system.</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Despite all the efforts, it is still unclear how brain activity might result in a perception of poor sleep by interfering with the sleep-promoting brain parts.</a:t>
            </a:r>
          </a:p>
        </p:txBody>
      </p:sp>
    </p:spTree>
    <p:extLst>
      <p:ext uri="{BB962C8B-B14F-4D97-AF65-F5344CB8AC3E}">
        <p14:creationId xmlns:p14="http://schemas.microsoft.com/office/powerpoint/2010/main" val="1609680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89396-ABAF-45EA-AA46-BAB2491CD846}"/>
              </a:ext>
            </a:extLst>
          </p:cNvPr>
          <p:cNvSpPr>
            <a:spLocks noGrp="1"/>
          </p:cNvSpPr>
          <p:nvPr>
            <p:ph type="title"/>
          </p:nvPr>
        </p:nvSpPr>
        <p:spPr/>
        <p:txBody>
          <a:bodyPr>
            <a:normAutofit fontScale="90000"/>
          </a:bodyPr>
          <a:lstStyle/>
          <a:p>
            <a:pPr algn="ctr"/>
            <a:r>
              <a:rPr lang="en-US" sz="6000" dirty="0">
                <a:latin typeface="Times New Roman" panose="02020603050405020304" pitchFamily="18" charset="0"/>
                <a:cs typeface="Times New Roman" panose="02020603050405020304" pitchFamily="18" charset="0"/>
              </a:rPr>
              <a:t>Insomnia Clinical Case</a:t>
            </a:r>
            <a:br>
              <a:rPr lang="en-US" dirty="0">
                <a:latin typeface="Times New Roman" panose="02020603050405020304" pitchFamily="18" charset="0"/>
                <a:cs typeface="Times New Roman" panose="02020603050405020304" pitchFamily="18" charset="0"/>
              </a:rPr>
            </a:br>
            <a:r>
              <a:rPr lang="en-US" sz="4900" dirty="0">
                <a:latin typeface="Times New Roman" panose="02020603050405020304" pitchFamily="18" charset="0"/>
                <a:cs typeface="Times New Roman" panose="02020603050405020304" pitchFamily="18" charset="0"/>
              </a:rPr>
              <a:t>Subjective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F993A72-8407-444B-9CE2-23BF97352CE4}"/>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patient is a 42-year-old female. She reports being waking up in the morning, four times a week, much earlier than she desires, and after that, unable to get back to sleep again. The trend has gone now for four months.</a:t>
            </a:r>
          </a:p>
          <a:p>
            <a:r>
              <a:rPr lang="en-US" dirty="0">
                <a:latin typeface="Times New Roman" panose="02020603050405020304" pitchFamily="18" charset="0"/>
                <a:cs typeface="Times New Roman" panose="02020603050405020304" pitchFamily="18" charset="0"/>
              </a:rPr>
              <a:t>Besides, she reports experiencing daytime fatigue and impaired performance for the last four months.</a:t>
            </a:r>
          </a:p>
          <a:p>
            <a:r>
              <a:rPr lang="en-US" dirty="0">
                <a:latin typeface="Times New Roman" panose="02020603050405020304" pitchFamily="18" charset="0"/>
                <a:cs typeface="Times New Roman" panose="02020603050405020304" pitchFamily="18" charset="0"/>
              </a:rPr>
              <a:t>She reports having not more than 7 hours of sleep daily.</a:t>
            </a:r>
          </a:p>
          <a:p>
            <a:r>
              <a:rPr lang="en-US" dirty="0">
                <a:latin typeface="Times New Roman" panose="02020603050405020304" pitchFamily="18" charset="0"/>
                <a:cs typeface="Times New Roman" panose="02020603050405020304" pitchFamily="18" charset="0"/>
              </a:rPr>
              <a:t>The patient confesses to having been taking alcohol for the past 11 years. However, it is until recently that she withdrew after realizing she was not only performing poorly on her daily chores but also having a bad reputation in the society members</a:t>
            </a:r>
          </a:p>
        </p:txBody>
      </p:sp>
    </p:spTree>
    <p:extLst>
      <p:ext uri="{BB962C8B-B14F-4D97-AF65-F5344CB8AC3E}">
        <p14:creationId xmlns:p14="http://schemas.microsoft.com/office/powerpoint/2010/main" val="1059237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35131-EF43-4F02-A9D1-F1BB857004C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3B80B7DB-41D3-415F-B135-1B29BEEEA7AB}"/>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Withdrawal has not been an easy process to her; however, she admits to having nausea since her withdrawal </a:t>
            </a:r>
          </a:p>
          <a:p>
            <a:r>
              <a:rPr lang="en-US" dirty="0">
                <a:latin typeface="Times New Roman" panose="02020603050405020304" pitchFamily="18" charset="0"/>
                <a:cs typeface="Times New Roman" panose="02020603050405020304" pitchFamily="18" charset="0"/>
              </a:rPr>
              <a:t>The patient following her withdrawal from alcohol has been on withdrawal medications (Diazepam) for the past one month. The drugs which she takes two times a day.</a:t>
            </a:r>
          </a:p>
          <a:p>
            <a:r>
              <a:rPr lang="en-US" dirty="0">
                <a:latin typeface="Times New Roman" panose="02020603050405020304" pitchFamily="18" charset="0"/>
                <a:cs typeface="Times New Roman" panose="02020603050405020304" pitchFamily="18" charset="0"/>
              </a:rPr>
              <a:t>The patient reveals that she got into alcohol consumption to relieve the stress following the sudden death of her husband.</a:t>
            </a:r>
          </a:p>
        </p:txBody>
      </p:sp>
    </p:spTree>
    <p:extLst>
      <p:ext uri="{BB962C8B-B14F-4D97-AF65-F5344CB8AC3E}">
        <p14:creationId xmlns:p14="http://schemas.microsoft.com/office/powerpoint/2010/main" val="1886401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A54A-6754-4BD3-8BDE-61B3D815937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E197C822-4058-494B-A81F-080C76F1F36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1983, Miller first described the motivational interviewing concept. The concept advocates for help to the patient's intended change process and accepting the client.</a:t>
            </a:r>
          </a:p>
          <a:p>
            <a:r>
              <a:rPr lang="en-US" dirty="0">
                <a:latin typeface="Times New Roman" panose="02020603050405020304" pitchFamily="18" charset="0"/>
                <a:cs typeface="Times New Roman" panose="02020603050405020304" pitchFamily="18" charset="0"/>
              </a:rPr>
              <a:t>In my interaction with the patient, l reflectively listened to all the patient’s statements and never denigrated any. In so doing, I expressed empathy, one of the motivational interviewing skills, to the patient.</a:t>
            </a:r>
          </a:p>
          <a:p>
            <a:r>
              <a:rPr lang="en-US" dirty="0">
                <a:latin typeface="Times New Roman" panose="02020603050405020304" pitchFamily="18" charset="0"/>
                <a:cs typeface="Times New Roman" panose="02020603050405020304" pitchFamily="18" charset="0"/>
              </a:rPr>
              <a:t>The patient realized the respect and acceptance I had for her, in consequence revealing all the past sad experiences she underwent.</a:t>
            </a:r>
          </a:p>
          <a:p>
            <a:r>
              <a:rPr lang="en-US" dirty="0">
                <a:latin typeface="Times New Roman" panose="02020603050405020304" pitchFamily="18" charset="0"/>
                <a:cs typeface="Times New Roman" panose="02020603050405020304" pitchFamily="18" charset="0"/>
              </a:rPr>
              <a:t>Also, with acceptance, the patient developed a motivation for change</a:t>
            </a:r>
            <a:r>
              <a:rPr lang="en-US" dirty="0"/>
              <a:t>.</a:t>
            </a:r>
          </a:p>
        </p:txBody>
      </p:sp>
    </p:spTree>
    <p:extLst>
      <p:ext uri="{BB962C8B-B14F-4D97-AF65-F5344CB8AC3E}">
        <p14:creationId xmlns:p14="http://schemas.microsoft.com/office/powerpoint/2010/main" val="254729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9061-9CAE-45FF-9F20-5DFD9722BB6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Objective</a:t>
            </a:r>
          </a:p>
        </p:txBody>
      </p:sp>
      <p:sp>
        <p:nvSpPr>
          <p:cNvPr id="3" name="Content Placeholder 2">
            <a:extLst>
              <a:ext uri="{FF2B5EF4-FFF2-40B4-BE49-F238E27FC236}">
                <a16:creationId xmlns:a16="http://schemas.microsoft.com/office/drawing/2014/main" id="{D7368879-4ADB-49E1-A766-F9DE7D3F7E94}"/>
              </a:ext>
            </a:extLst>
          </p:cNvPr>
          <p:cNvSpPr>
            <a:spLocks noGrp="1"/>
          </p:cNvSpPr>
          <p:nvPr>
            <p:ph idx="1"/>
          </p:nvPr>
        </p:nvSpPr>
        <p:spPr>
          <a:xfrm>
            <a:off x="838200" y="1825625"/>
            <a:ext cx="10515600" cy="4351338"/>
          </a:xfrm>
        </p:spPr>
        <p:txBody>
          <a:bodyPr>
            <a:normAutofit/>
          </a:bodyPr>
          <a:lstStyle/>
          <a:p>
            <a:r>
              <a:rPr lang="en-US" dirty="0">
                <a:latin typeface="Times New Roman" panose="02020603050405020304" pitchFamily="18" charset="0"/>
                <a:cs typeface="Times New Roman" panose="02020603050405020304" pitchFamily="18" charset="0"/>
              </a:rPr>
              <a:t>The patient admits to having been stressed by her husband's death 12 years ago, which led to her alcohol dependence as a stress reliever.</a:t>
            </a:r>
          </a:p>
          <a:p>
            <a:r>
              <a:rPr lang="en-US" dirty="0">
                <a:latin typeface="Times New Roman" panose="02020603050405020304" pitchFamily="18" charset="0"/>
                <a:cs typeface="Times New Roman" panose="02020603050405020304" pitchFamily="18" charset="0"/>
              </a:rPr>
              <a:t>The patient is, therefore, an alcohol dependent following her confession of using alcohol for the past 11 years. Moreover, she is not able to control her alcohol use, and this proves the physiological dependence she has developed.</a:t>
            </a:r>
          </a:p>
          <a:p>
            <a:r>
              <a:rPr lang="en-US" dirty="0">
                <a:latin typeface="Times New Roman" panose="02020603050405020304" pitchFamily="18" charset="0"/>
                <a:cs typeface="Times New Roman" panose="02020603050405020304" pitchFamily="18" charset="0"/>
              </a:rPr>
              <a:t>She confesses she has opted to withdraw from alcohol consumption on the fact that she realized her poor performance on her daily chores together with the lousy perception the society has developed against her.</a:t>
            </a:r>
          </a:p>
        </p:txBody>
      </p:sp>
    </p:spTree>
    <p:extLst>
      <p:ext uri="{BB962C8B-B14F-4D97-AF65-F5344CB8AC3E}">
        <p14:creationId xmlns:p14="http://schemas.microsoft.com/office/powerpoint/2010/main" val="1218641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39DF6-0351-4FDD-B4F3-282BB8AE62D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150927BD-9DED-48A8-A652-36E78C93681E}"/>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Resultantly, she is suffering from nausea, a withdrawal symptom, since the start of her Diazepam medication for the previous month.</a:t>
            </a:r>
          </a:p>
          <a:p>
            <a:r>
              <a:rPr lang="en-US" dirty="0">
                <a:latin typeface="Times New Roman" panose="02020603050405020304" pitchFamily="18" charset="0"/>
                <a:cs typeface="Times New Roman" panose="02020603050405020304" pitchFamily="18" charset="0"/>
              </a:rPr>
              <a:t>Nonetheless, she reports having experienced the undesired early morning wakes, with an inability to get back to sleep for four months now. The preceding proves the disorder suffered by the patient is neither a result of substance use nor withdrawal medication.</a:t>
            </a:r>
          </a:p>
          <a:p>
            <a:r>
              <a:rPr lang="en-US" dirty="0">
                <a:latin typeface="Times New Roman" panose="02020603050405020304" pitchFamily="18" charset="0"/>
                <a:cs typeface="Times New Roman" panose="02020603050405020304" pitchFamily="18" charset="0"/>
              </a:rPr>
              <a:t>In that sense, with addition to the daytime fatigue and impaired performance she has experienced for the last four months, the patient might be suffering from co-occurring disorders.</a:t>
            </a:r>
          </a:p>
        </p:txBody>
      </p:sp>
    </p:spTree>
    <p:extLst>
      <p:ext uri="{BB962C8B-B14F-4D97-AF65-F5344CB8AC3E}">
        <p14:creationId xmlns:p14="http://schemas.microsoft.com/office/powerpoint/2010/main" val="1011022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BEAB9-65BF-4B93-9377-6FA48C8CE89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276EC369-5C52-49FE-9EC4-7D4B32E540B4}"/>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She presents with drug dependence symptoms masking mental illness symptoms. Despite recently withdrawing from alcohol and starting withdrawal medication, she reports the nausea problem to persist, showing no signs of decrease.</a:t>
            </a:r>
          </a:p>
          <a:p>
            <a:r>
              <a:rPr lang="en-US" dirty="0">
                <a:latin typeface="Times New Roman" panose="02020603050405020304" pitchFamily="18" charset="0"/>
                <a:cs typeface="Times New Roman" panose="02020603050405020304" pitchFamily="18" charset="0"/>
              </a:rPr>
              <a:t>Because the patient is a middle-aged female, conditions making her vulnerable to sleep disorder, sleep disorder test (daily documentation of sleep patterns) was thereby conducted.</a:t>
            </a:r>
          </a:p>
          <a:p>
            <a:r>
              <a:rPr lang="en-US" dirty="0">
                <a:latin typeface="Times New Roman" panose="02020603050405020304" pitchFamily="18" charset="0"/>
                <a:cs typeface="Times New Roman" panose="02020603050405020304" pitchFamily="18" charset="0"/>
              </a:rPr>
              <a:t>According to her past two months' daily sleep diary in which she documents her sleep patterns, she awakes, at least four times a week, early in the morning than anticipated.</a:t>
            </a:r>
          </a:p>
        </p:txBody>
      </p:sp>
    </p:spTree>
    <p:extLst>
      <p:ext uri="{BB962C8B-B14F-4D97-AF65-F5344CB8AC3E}">
        <p14:creationId xmlns:p14="http://schemas.microsoft.com/office/powerpoint/2010/main" val="4176487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0332-26F2-43A4-A939-0C163D53EEF6}"/>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Assessment</a:t>
            </a:r>
          </a:p>
        </p:txBody>
      </p:sp>
      <p:sp>
        <p:nvSpPr>
          <p:cNvPr id="3" name="Content Placeholder 2">
            <a:extLst>
              <a:ext uri="{FF2B5EF4-FFF2-40B4-BE49-F238E27FC236}">
                <a16:creationId xmlns:a16="http://schemas.microsoft.com/office/drawing/2014/main" id="{53E16441-CE91-4AA0-B8CA-BB9123B25377}"/>
              </a:ext>
            </a:extLst>
          </p:cNvPr>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With regards to ICD-10 code based on the above data obtained, the patient is most likely to be suffering from insomnia. The ICD-10 code characterizes insomnia by difficulty in staying and or remaining asleep.</a:t>
            </a:r>
          </a:p>
          <a:p>
            <a:r>
              <a:rPr lang="en-US" dirty="0">
                <a:latin typeface="Times New Roman" panose="02020603050405020304" pitchFamily="18" charset="0"/>
                <a:cs typeface="Times New Roman" panose="02020603050405020304" pitchFamily="18" charset="0"/>
              </a:rPr>
              <a:t>Waking up too early is one of the vital symptoms of the disorder, according to the code. As a result, one may not feel refreshed during the day.</a:t>
            </a:r>
          </a:p>
          <a:p>
            <a:r>
              <a:rPr lang="en-US" dirty="0">
                <a:latin typeface="Times New Roman" panose="02020603050405020304" pitchFamily="18" charset="0"/>
                <a:cs typeface="Times New Roman" panose="02020603050405020304" pitchFamily="18" charset="0"/>
              </a:rPr>
              <a:t>According to the fifth edition of Diagnostic and Statistical Manual of Mental Disorders (DSM-5), diagnosing insomnia requires a subjective report of sleep complaints including difficulty initiating sleep, problem maintaining sleep, or early morning awakening at least three times a week over three months.</a:t>
            </a:r>
          </a:p>
        </p:txBody>
      </p:sp>
    </p:spTree>
    <p:extLst>
      <p:ext uri="{BB962C8B-B14F-4D97-AF65-F5344CB8AC3E}">
        <p14:creationId xmlns:p14="http://schemas.microsoft.com/office/powerpoint/2010/main" val="456628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56123-178B-4C4F-B056-E9AE59BD09F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9A712BE0-8CC5-4EDE-8C2E-BFFA61AB3277}"/>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According to the manual, the three do not exclusively qualify Insomnia diagnosis, however. The patient must as well be experiencing either mood disturbance, attention impairment, fatigue, or impaired performance.</a:t>
            </a:r>
          </a:p>
          <a:p>
            <a:r>
              <a:rPr lang="en-US" dirty="0">
                <a:latin typeface="Times New Roman" panose="02020603050405020304" pitchFamily="18" charset="0"/>
                <a:cs typeface="Times New Roman" panose="02020603050405020304" pitchFamily="18" charset="0"/>
              </a:rPr>
              <a:t>With those said, the patient is seen to be suffering from insomnia. Over the last four months, she presents with; undesired early awakenings with the inability to get back to sleep, and daytime fatigue, and impaired performance.</a:t>
            </a:r>
          </a:p>
          <a:p>
            <a:r>
              <a:rPr lang="en-US" dirty="0">
                <a:latin typeface="Times New Roman" panose="02020603050405020304" pitchFamily="18" charset="0"/>
                <a:cs typeface="Times New Roman" panose="02020603050405020304" pitchFamily="18" charset="0"/>
              </a:rPr>
              <a:t>Linked to her alcohol dependence, she seems to be having a co-occurring disorder primarily because she is suffering from both mental and substance use disorders.</a:t>
            </a:r>
          </a:p>
        </p:txBody>
      </p:sp>
    </p:spTree>
    <p:extLst>
      <p:ext uri="{BB962C8B-B14F-4D97-AF65-F5344CB8AC3E}">
        <p14:creationId xmlns:p14="http://schemas.microsoft.com/office/powerpoint/2010/main" val="41837877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D8424-E662-493C-9A99-C0CB4B81FFD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Plan</a:t>
            </a:r>
          </a:p>
        </p:txBody>
      </p:sp>
      <p:sp>
        <p:nvSpPr>
          <p:cNvPr id="3" name="Content Placeholder 2">
            <a:extLst>
              <a:ext uri="{FF2B5EF4-FFF2-40B4-BE49-F238E27FC236}">
                <a16:creationId xmlns:a16="http://schemas.microsoft.com/office/drawing/2014/main" id="{724C9E86-F198-4ABD-A9F7-BFB33D22D027}"/>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treating insomnia, the specific symptoms and the patient's preference becomes the leading priority. For the patient, two complementary approaches are recommended; pharmacologic treatments and cognitive behavioral therapy (CBT).</a:t>
            </a:r>
          </a:p>
          <a:p>
            <a:r>
              <a:rPr lang="en-US" dirty="0">
                <a:latin typeface="Times New Roman" panose="02020603050405020304" pitchFamily="18" charset="0"/>
                <a:cs typeface="Times New Roman" panose="02020603050405020304" pitchFamily="18" charset="0"/>
              </a:rPr>
              <a:t>The latter is the first-line treatment that addresses dysfunctional behaviors and beliefs, leading to the sleep difficulty experienced.</a:t>
            </a:r>
          </a:p>
          <a:p>
            <a:r>
              <a:rPr lang="en-US" dirty="0">
                <a:latin typeface="Times New Roman" panose="02020603050405020304" pitchFamily="18" charset="0"/>
                <a:cs typeface="Times New Roman" panose="02020603050405020304" pitchFamily="18" charset="0"/>
              </a:rPr>
              <a:t>Despite the unclarity in sleep-wake regulation, the treatment model advices on sleep hygiene, relaxation and cognitive techniques, and stimulus control and sleep restriction.</a:t>
            </a:r>
          </a:p>
        </p:txBody>
      </p:sp>
    </p:spTree>
    <p:extLst>
      <p:ext uri="{BB962C8B-B14F-4D97-AF65-F5344CB8AC3E}">
        <p14:creationId xmlns:p14="http://schemas.microsoft.com/office/powerpoint/2010/main" val="53272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98C23-C79B-4550-BC47-121BCAFAD0A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901B2C4F-D62C-4655-AB24-3D2230BCEF7C}"/>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sleep restriction action mechanism is consistent with sleep-wake regulation models. The preceding makes the therapy more efficient than others. Sleep hygiene intends to reduce sleep drive interfering behaviors, including limiting alcohol consumption.</a:t>
            </a:r>
          </a:p>
          <a:p>
            <a:r>
              <a:rPr lang="en-US" dirty="0">
                <a:latin typeface="Times New Roman" panose="02020603050405020304" pitchFamily="18" charset="0"/>
                <a:cs typeface="Times New Roman" panose="02020603050405020304" pitchFamily="18" charset="0"/>
              </a:rPr>
              <a:t>The patient should go for the CBT in six to eight meetings. The therapy has less immediate efficacy compared to benzodiazepine-receptor agonists.</a:t>
            </a:r>
          </a:p>
          <a:p>
            <a:r>
              <a:rPr lang="en-US" dirty="0">
                <a:latin typeface="Times New Roman" panose="02020603050405020304" pitchFamily="18" charset="0"/>
                <a:cs typeface="Times New Roman" panose="02020603050405020304" pitchFamily="18" charset="0"/>
              </a:rPr>
              <a:t>Benzodiazepines and benzodiazepine receptor agonists can be used as pharmacologic therapy. The drugs after binding to GABA receptors enhance inhibitory outputs in the brainstem and hypothalamus, consequently promoting arousal.</a:t>
            </a:r>
          </a:p>
        </p:txBody>
      </p:sp>
    </p:spTree>
    <p:extLst>
      <p:ext uri="{BB962C8B-B14F-4D97-AF65-F5344CB8AC3E}">
        <p14:creationId xmlns:p14="http://schemas.microsoft.com/office/powerpoint/2010/main" val="250478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65EE9-9556-4907-9FDF-7D14955E922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3CCA13A4-3BEA-46C2-9DC2-E4B2CA7F0D41}"/>
              </a:ext>
            </a:extLst>
          </p:cNvPr>
          <p:cNvSpPr>
            <a:spLocks noGrp="1"/>
          </p:cNvSpPr>
          <p:nvPr>
            <p:ph idx="1"/>
          </p:nvPr>
        </p:nvSpPr>
        <p:spPr/>
        <p:txBody>
          <a:bodyPr>
            <a:noAutofit/>
          </a:bodyPr>
          <a:lstStyle/>
          <a:p>
            <a:r>
              <a:rPr lang="en-US" dirty="0">
                <a:latin typeface="Times New Roman" panose="02020603050405020304" pitchFamily="18" charset="0"/>
                <a:cs typeface="Times New Roman" panose="02020603050405020304" pitchFamily="18" charset="0"/>
              </a:rPr>
              <a:t>Chlordiazepoxide is recommended for the patient following the alcohol withdrawal symptoms.</a:t>
            </a:r>
          </a:p>
          <a:p>
            <a:r>
              <a:rPr lang="en-US" dirty="0">
                <a:latin typeface="Times New Roman" panose="02020603050405020304" pitchFamily="18" charset="0"/>
                <a:cs typeface="Times New Roman" panose="02020603050405020304" pitchFamily="18" charset="0"/>
              </a:rPr>
              <a:t>Although the drugs are safe and effective according to randomized control trials, their safety and efficacy significantly are restricted by possible tolerance and dependency developed over long term use.</a:t>
            </a:r>
          </a:p>
          <a:p>
            <a:r>
              <a:rPr lang="en-US" dirty="0">
                <a:latin typeface="Times New Roman" panose="02020603050405020304" pitchFamily="18" charset="0"/>
                <a:cs typeface="Times New Roman" panose="02020603050405020304" pitchFamily="18" charset="0"/>
              </a:rPr>
              <a:t>Whereas a high number of millions of people dependent on the drug has reported long-term side effects and increased morbidity and mortality, it has not been proven whether it is a result of the drug use or other comorbid conditions.</a:t>
            </a:r>
          </a:p>
        </p:txBody>
      </p:sp>
    </p:spTree>
    <p:extLst>
      <p:ext uri="{BB962C8B-B14F-4D97-AF65-F5344CB8AC3E}">
        <p14:creationId xmlns:p14="http://schemas.microsoft.com/office/powerpoint/2010/main" val="1105788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AA0FF-997D-488A-9F99-A9B1E7714C69}"/>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4BE8E082-413B-4844-A35A-38BEF3CCE969}"/>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Moreover, they are associated with acute adverse effects, including delirium, daytime sedation, among others.</a:t>
            </a:r>
          </a:p>
          <a:p>
            <a:r>
              <a:rPr lang="en-US" dirty="0">
                <a:latin typeface="Times New Roman" panose="02020603050405020304" pitchFamily="18" charset="0"/>
                <a:cs typeface="Times New Roman" panose="02020603050405020304" pitchFamily="18" charset="0"/>
              </a:rPr>
              <a:t>However, a combination of CBT and benzodiazepine-receptor agonists is not only associated with a significant increase in total sleep time at six weeks but also six months higher remission rate.</a:t>
            </a:r>
          </a:p>
          <a:p>
            <a:r>
              <a:rPr lang="en-US" dirty="0">
                <a:latin typeface="Times New Roman" panose="02020603050405020304" pitchFamily="18" charset="0"/>
                <a:cs typeface="Times New Roman" panose="02020603050405020304" pitchFamily="18" charset="0"/>
              </a:rPr>
              <a:t>Sedating antidepressants are possible alternatives to the patient. The drugs directly block wake-promoting cholinergic and aminergic neurotransmission. Tricyclic and antihistamines are the most commonly used antidepressants.</a:t>
            </a:r>
          </a:p>
        </p:txBody>
      </p:sp>
    </p:spTree>
    <p:extLst>
      <p:ext uri="{BB962C8B-B14F-4D97-AF65-F5344CB8AC3E}">
        <p14:creationId xmlns:p14="http://schemas.microsoft.com/office/powerpoint/2010/main" val="4129304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42727-880C-4C5D-93F6-96233242E36B}"/>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2B589594-C110-4EA4-853A-C28E9AA0EB69}"/>
              </a:ext>
            </a:extLst>
          </p:cNvPr>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The drugs do not cause addiction. Notwithstanding, they are linked with significant side effects, including liver dysfunction, heart rhythm disturbance, and possible rebound to insomnia after withdrawal.</a:t>
            </a:r>
          </a:p>
          <a:p>
            <a:r>
              <a:rPr lang="en-US" dirty="0">
                <a:latin typeface="Times New Roman" panose="02020603050405020304" pitchFamily="18" charset="0"/>
                <a:cs typeface="Times New Roman" panose="02020603050405020304" pitchFamily="18" charset="0"/>
              </a:rPr>
              <a:t>As a part of a preventive plan in the context of tertiary prevention to the disorder, the patient should make efforts to enhance tolerance of and coping with difficult sleep. She should prevent occasional early awakenings from developing into another insomnia episode.</a:t>
            </a:r>
          </a:p>
          <a:p>
            <a:r>
              <a:rPr lang="en-US" dirty="0">
                <a:latin typeface="Times New Roman" panose="02020603050405020304" pitchFamily="18" charset="0"/>
                <a:cs typeface="Times New Roman" panose="02020603050405020304" pitchFamily="18" charset="0"/>
              </a:rPr>
              <a:t>Metacognitive therapy, which involves approaches in changing the patient's relationship with her thoughts and not the content of the thought, is critical for her recovery. The method will expand her behavior and thought options to tolerate negative experiences willingly.</a:t>
            </a:r>
          </a:p>
        </p:txBody>
      </p:sp>
    </p:spTree>
    <p:extLst>
      <p:ext uri="{BB962C8B-B14F-4D97-AF65-F5344CB8AC3E}">
        <p14:creationId xmlns:p14="http://schemas.microsoft.com/office/powerpoint/2010/main" val="3045985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4FE6C-FD51-41FC-8FC6-AB6CE955972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B548026B-DFAD-45C5-B58F-5B18BF36F609}"/>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patient is an alcohol-dependent individual seemingly because she can't control herself from the substance; she has been using alcohol for the past 11 years.</a:t>
            </a:r>
          </a:p>
          <a:p>
            <a:r>
              <a:rPr lang="en-US" dirty="0">
                <a:latin typeface="Times New Roman" panose="02020603050405020304" pitchFamily="18" charset="0"/>
                <a:cs typeface="Times New Roman" panose="02020603050405020304" pitchFamily="18" charset="0"/>
              </a:rPr>
              <a:t>Alcohol exerts depression effects by directly binding to GABA receptors, consequently affecting cardiac, thyroid, and hepatic tissues.</a:t>
            </a:r>
          </a:p>
          <a:p>
            <a:r>
              <a:rPr lang="en-US" dirty="0">
                <a:latin typeface="Times New Roman" panose="02020603050405020304" pitchFamily="18" charset="0"/>
                <a:cs typeface="Times New Roman" panose="02020603050405020304" pitchFamily="18" charset="0"/>
              </a:rPr>
              <a:t>Following her recent withdrawal, she now suffers from nausea a mild withdrawal symptoms.</a:t>
            </a:r>
          </a:p>
          <a:p>
            <a:r>
              <a:rPr lang="en-US" dirty="0">
                <a:latin typeface="Times New Roman" panose="02020603050405020304" pitchFamily="18" charset="0"/>
                <a:cs typeface="Times New Roman" panose="02020603050405020304" pitchFamily="18" charset="0"/>
              </a:rPr>
              <a:t>Medical detoxication is recommended, which aids in not only reduction of the nausea symptoms but also the possibility of future relapse.</a:t>
            </a:r>
          </a:p>
        </p:txBody>
      </p:sp>
    </p:spTree>
    <p:extLst>
      <p:ext uri="{BB962C8B-B14F-4D97-AF65-F5344CB8AC3E}">
        <p14:creationId xmlns:p14="http://schemas.microsoft.com/office/powerpoint/2010/main" val="2108346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F11C2-27A7-4CE9-9D44-F2209388F15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F1BFC75A-86C7-4D3E-B4E2-B8F92AE46169}"/>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Reinstated, the patient seems to be suffering from co-occurring disorders, that is, both alcohol dependence and insomnia. Managing dual disorders can be difficult as the two symptoms may mask each other.</a:t>
            </a:r>
          </a:p>
          <a:p>
            <a:r>
              <a:rPr lang="en-US" dirty="0">
                <a:latin typeface="Times New Roman" panose="02020603050405020304" pitchFamily="18" charset="0"/>
                <a:cs typeface="Times New Roman" panose="02020603050405020304" pitchFamily="18" charset="0"/>
              </a:rPr>
              <a:t>Co-occurring disorders patients may experience a worsening situation even while receiving treatment. The patient should, therefore, attempt avoiding alcohol as using alcohol while receiving treatment prevents the development of coping skills and may worsen the mental disorder.</a:t>
            </a:r>
          </a:p>
        </p:txBody>
      </p:sp>
    </p:spTree>
    <p:extLst>
      <p:ext uri="{BB962C8B-B14F-4D97-AF65-F5344CB8AC3E}">
        <p14:creationId xmlns:p14="http://schemas.microsoft.com/office/powerpoint/2010/main" val="1020482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5D80B-8FA1-4982-AB97-58E91A2B4A9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p>
        </p:txBody>
      </p:sp>
      <p:sp>
        <p:nvSpPr>
          <p:cNvPr id="3" name="Content Placeholder 2">
            <a:extLst>
              <a:ext uri="{FF2B5EF4-FFF2-40B4-BE49-F238E27FC236}">
                <a16:creationId xmlns:a16="http://schemas.microsoft.com/office/drawing/2014/main" id="{5054A4C1-E7AA-4B9B-AF17-098D272289C3}"/>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All the management plans, as stated earlier, is based on the patient’s preference. It is in agreement with motivational interviewing skills which require that the patient, with my help, choose based on her values and preference what suits her best.</a:t>
            </a:r>
          </a:p>
          <a:p>
            <a:r>
              <a:rPr lang="en-US" dirty="0">
                <a:latin typeface="Times New Roman" panose="02020603050405020304" pitchFamily="18" charset="0"/>
                <a:cs typeface="Times New Roman" panose="02020603050405020304" pitchFamily="18" charset="0"/>
              </a:rPr>
              <a:t>The metacognitive preventive approach appreciates that the patient changing her relationship with her thoughts and not the content of the thought is vital in recovery.</a:t>
            </a:r>
          </a:p>
        </p:txBody>
      </p:sp>
    </p:spTree>
    <p:extLst>
      <p:ext uri="{BB962C8B-B14F-4D97-AF65-F5344CB8AC3E}">
        <p14:creationId xmlns:p14="http://schemas.microsoft.com/office/powerpoint/2010/main" val="3519893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CCCEB-5917-4806-91E7-78BE57E43B4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8845D912-8DAE-498C-B8B8-86F8F699851D}"/>
              </a:ext>
            </a:extLst>
          </p:cNvPr>
          <p:cNvSpPr>
            <a:spLocks noGrp="1"/>
          </p:cNvSpPr>
          <p:nvPr>
            <p:ph idx="1"/>
          </p:nvPr>
        </p:nvSpPr>
        <p:spPr/>
        <p:txBody>
          <a:bodyPr>
            <a:normAutofit fontScale="92500" lnSpcReduction="10000"/>
          </a:bodyPr>
          <a:lstStyle/>
          <a:p>
            <a:pPr marL="465138" indent="-465138">
              <a:buNone/>
            </a:pPr>
            <a:r>
              <a:rPr lang="en-US" dirty="0">
                <a:latin typeface="Times New Roman" panose="02020603050405020304" pitchFamily="18" charset="0"/>
                <a:cs typeface="Times New Roman" panose="02020603050405020304" pitchFamily="18" charset="0"/>
              </a:rPr>
              <a:t>Gallardo, K. (2017). Management of Insomnia in the Primary Care Setting. Retrieved 25 November 2019, from http://www.clevelandclinicmeded.com/live/owork/US-State-2017/presentations-nurse/BRK%2001%20Gallardo%20Adult%20Mental%20Health%20Insomnia%20v2.pdf</a:t>
            </a:r>
          </a:p>
          <a:p>
            <a:pPr marL="465138" indent="-465138">
              <a:buNone/>
            </a:pPr>
            <a:r>
              <a:rPr lang="en-US" dirty="0"/>
              <a:t>Kalmbach, D. A., Pillai, V., </a:t>
            </a:r>
            <a:r>
              <a:rPr lang="en-US" dirty="0" err="1"/>
              <a:t>Arnedt</a:t>
            </a:r>
            <a:r>
              <a:rPr lang="en-US" dirty="0"/>
              <a:t>, J. T., &amp; Drake, C. L. (2016). DSM-5 insomnia and short sleep: comorbidity landscape and racial disparities. </a:t>
            </a:r>
            <a:r>
              <a:rPr lang="en-US" i="1" dirty="0"/>
              <a:t>Sleep</a:t>
            </a:r>
            <a:r>
              <a:rPr lang="en-US" dirty="0"/>
              <a:t>, </a:t>
            </a:r>
            <a:r>
              <a:rPr lang="en-US" i="1" dirty="0"/>
              <a:t>39</a:t>
            </a:r>
            <a:r>
              <a:rPr lang="en-US" dirty="0"/>
              <a:t>(12), 2101-2111.</a:t>
            </a:r>
          </a:p>
          <a:p>
            <a:pPr marL="465138" indent="-465138">
              <a:buNone/>
            </a:pPr>
            <a:r>
              <a:rPr lang="en-US" dirty="0">
                <a:solidFill>
                  <a:srgbClr val="222222"/>
                </a:solidFill>
                <a:latin typeface="Times New Roman" panose="02020603050405020304" pitchFamily="18" charset="0"/>
                <a:cs typeface="Times New Roman" panose="02020603050405020304" pitchFamily="18" charset="0"/>
              </a:rPr>
              <a:t>Morin, C. M., Drake, C. L., Harvey, A. G., Krystal, A. D., Manber, R., Riemann, D., &amp; </a:t>
            </a:r>
            <a:r>
              <a:rPr lang="en-US" dirty="0" err="1">
                <a:solidFill>
                  <a:srgbClr val="222222"/>
                </a:solidFill>
                <a:latin typeface="Times New Roman" panose="02020603050405020304" pitchFamily="18" charset="0"/>
                <a:cs typeface="Times New Roman" panose="02020603050405020304" pitchFamily="18" charset="0"/>
              </a:rPr>
              <a:t>Spiegelhalder</a:t>
            </a:r>
            <a:r>
              <a:rPr lang="en-US" dirty="0">
                <a:solidFill>
                  <a:srgbClr val="222222"/>
                </a:solidFill>
                <a:latin typeface="Times New Roman" panose="02020603050405020304" pitchFamily="18" charset="0"/>
                <a:cs typeface="Times New Roman" panose="02020603050405020304" pitchFamily="18" charset="0"/>
              </a:rPr>
              <a:t>, K. (2015). Insomnia disorder. </a:t>
            </a:r>
            <a:r>
              <a:rPr lang="en-US" i="1" dirty="0">
                <a:solidFill>
                  <a:srgbClr val="222222"/>
                </a:solidFill>
                <a:latin typeface="Times New Roman" panose="02020603050405020304" pitchFamily="18" charset="0"/>
                <a:cs typeface="Times New Roman" panose="02020603050405020304" pitchFamily="18" charset="0"/>
              </a:rPr>
              <a:t>Nature Reviews Disease Primers</a:t>
            </a:r>
            <a:r>
              <a:rPr lang="en-US" dirty="0">
                <a:solidFill>
                  <a:srgbClr val="222222"/>
                </a:solidFill>
                <a:latin typeface="Times New Roman" panose="02020603050405020304" pitchFamily="18" charset="0"/>
                <a:cs typeface="Times New Roman" panose="02020603050405020304" pitchFamily="18" charset="0"/>
              </a:rPr>
              <a:t>, </a:t>
            </a:r>
            <a:r>
              <a:rPr lang="en-US" i="1" dirty="0">
                <a:solidFill>
                  <a:srgbClr val="222222"/>
                </a:solidFill>
                <a:latin typeface="Times New Roman" panose="02020603050405020304" pitchFamily="18" charset="0"/>
                <a:cs typeface="Times New Roman" panose="02020603050405020304" pitchFamily="18" charset="0"/>
              </a:rPr>
              <a:t>1</a:t>
            </a:r>
            <a:r>
              <a:rPr lang="en-US" dirty="0">
                <a:solidFill>
                  <a:srgbClr val="222222"/>
                </a:solidFill>
                <a:latin typeface="Times New Roman" panose="02020603050405020304" pitchFamily="18" charset="0"/>
                <a:cs typeface="Times New Roman" panose="02020603050405020304" pitchFamily="18" charset="0"/>
              </a:rPr>
              <a:t>, 15026.</a:t>
            </a:r>
          </a:p>
        </p:txBody>
      </p:sp>
    </p:spTree>
    <p:extLst>
      <p:ext uri="{BB962C8B-B14F-4D97-AF65-F5344CB8AC3E}">
        <p14:creationId xmlns:p14="http://schemas.microsoft.com/office/powerpoint/2010/main" val="406353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E9F06-B8FD-414F-88C8-4629B36AEBE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5381B4F4-FE3D-43ED-B4A4-596818768437}"/>
              </a:ext>
            </a:extLst>
          </p:cNvPr>
          <p:cNvSpPr>
            <a:spLocks noGrp="1"/>
          </p:cNvSpPr>
          <p:nvPr>
            <p:ph idx="1"/>
          </p:nvPr>
        </p:nvSpPr>
        <p:spPr/>
        <p:txBody>
          <a:bodyPr/>
          <a:lstStyle/>
          <a:p>
            <a:pPr marL="465138" indent="-465138">
              <a:buNone/>
            </a:pPr>
            <a:r>
              <a:rPr lang="en-US" dirty="0">
                <a:latin typeface="Times New Roman" panose="02020603050405020304" pitchFamily="18" charset="0"/>
                <a:cs typeface="Times New Roman" panose="02020603050405020304" pitchFamily="18" charset="0"/>
              </a:rPr>
              <a:t>Riemann, D., Nissen, C., </a:t>
            </a:r>
            <a:r>
              <a:rPr lang="en-US" dirty="0" err="1">
                <a:latin typeface="Times New Roman" panose="02020603050405020304" pitchFamily="18" charset="0"/>
                <a:cs typeface="Times New Roman" panose="02020603050405020304" pitchFamily="18" charset="0"/>
              </a:rPr>
              <a:t>Palagini</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Otte</a:t>
            </a:r>
            <a:r>
              <a:rPr lang="en-US" dirty="0">
                <a:latin typeface="Times New Roman" panose="02020603050405020304" pitchFamily="18" charset="0"/>
                <a:cs typeface="Times New Roman" panose="02020603050405020304" pitchFamily="18" charset="0"/>
              </a:rPr>
              <a:t>, A., Perlis, M. L., &amp; </a:t>
            </a:r>
            <a:r>
              <a:rPr lang="en-US" dirty="0" err="1">
                <a:latin typeface="Times New Roman" panose="02020603050405020304" pitchFamily="18" charset="0"/>
                <a:cs typeface="Times New Roman" panose="02020603050405020304" pitchFamily="18" charset="0"/>
              </a:rPr>
              <a:t>Spiegelhalder</a:t>
            </a:r>
            <a:r>
              <a:rPr lang="en-US" dirty="0">
                <a:latin typeface="Times New Roman" panose="02020603050405020304" pitchFamily="18" charset="0"/>
                <a:cs typeface="Times New Roman" panose="02020603050405020304" pitchFamily="18" charset="0"/>
              </a:rPr>
              <a:t>, K. (2015). The neurobiology, investigation, and treatment of chronic insomnia. </a:t>
            </a:r>
            <a:r>
              <a:rPr lang="en-US" i="1" dirty="0">
                <a:latin typeface="Times New Roman" panose="02020603050405020304" pitchFamily="18" charset="0"/>
                <a:cs typeface="Times New Roman" panose="02020603050405020304" pitchFamily="18" charset="0"/>
              </a:rPr>
              <a:t>The Lancet Neurology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(5), 547-558.</a:t>
            </a:r>
            <a:endParaRPr lang="en-US" sz="3200" dirty="0">
              <a:latin typeface="Times New Roman" panose="02020603050405020304" pitchFamily="18" charset="0"/>
              <a:cs typeface="Times New Roman" panose="02020603050405020304" pitchFamily="18" charset="0"/>
            </a:endParaRPr>
          </a:p>
          <a:p>
            <a:pPr marL="465138" indent="-465138">
              <a:buNone/>
            </a:pPr>
            <a:r>
              <a:rPr lang="en-US" dirty="0" err="1">
                <a:latin typeface="Times New Roman" panose="02020603050405020304" pitchFamily="18" charset="0"/>
                <a:cs typeface="Times New Roman" panose="02020603050405020304" pitchFamily="18" charset="0"/>
              </a:rPr>
              <a:t>Trauer</a:t>
            </a:r>
            <a:r>
              <a:rPr lang="en-US" dirty="0">
                <a:latin typeface="Times New Roman" panose="02020603050405020304" pitchFamily="18" charset="0"/>
                <a:cs typeface="Times New Roman" panose="02020603050405020304" pitchFamily="18" charset="0"/>
              </a:rPr>
              <a:t>, J. M., Qian, M. Y., Doyle, J. S., Rajaratnam, S. M., &amp; Cunnington, D. (2015). Cognitive behavioral therapy for chronic insomnia: a systematic review and meta-analysis. </a:t>
            </a:r>
            <a:r>
              <a:rPr lang="en-US" i="1" dirty="0">
                <a:latin typeface="Times New Roman" panose="02020603050405020304" pitchFamily="18" charset="0"/>
                <a:cs typeface="Times New Roman" panose="02020603050405020304" pitchFamily="18" charset="0"/>
              </a:rPr>
              <a:t>Annals of internal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163</a:t>
            </a:r>
            <a:r>
              <a:rPr lang="en-US" dirty="0">
                <a:latin typeface="Times New Roman" panose="02020603050405020304" pitchFamily="18" charset="0"/>
                <a:cs typeface="Times New Roman" panose="02020603050405020304" pitchFamily="18" charset="0"/>
              </a:rPr>
              <a:t>(3), 191-204.</a:t>
            </a:r>
          </a:p>
          <a:p>
            <a:pPr marL="465138" indent="-465138">
              <a:buNone/>
            </a:pPr>
            <a:r>
              <a:rPr lang="en-US" dirty="0">
                <a:solidFill>
                  <a:srgbClr val="222222"/>
                </a:solidFill>
                <a:latin typeface="Times New Roman" panose="02020603050405020304" pitchFamily="18" charset="0"/>
                <a:cs typeface="Times New Roman" panose="02020603050405020304" pitchFamily="18" charset="0"/>
              </a:rPr>
              <a:t>Winkelman, J. W. (2015). Insomnia disorder. </a:t>
            </a:r>
            <a:r>
              <a:rPr lang="en-US" i="1" dirty="0">
                <a:solidFill>
                  <a:srgbClr val="222222"/>
                </a:solidFill>
                <a:latin typeface="Times New Roman" panose="02020603050405020304" pitchFamily="18" charset="0"/>
                <a:cs typeface="Times New Roman" panose="02020603050405020304" pitchFamily="18" charset="0"/>
              </a:rPr>
              <a:t>New England Journal of Medicine</a:t>
            </a:r>
            <a:r>
              <a:rPr lang="en-US" dirty="0">
                <a:solidFill>
                  <a:srgbClr val="222222"/>
                </a:solidFill>
                <a:latin typeface="Times New Roman" panose="02020603050405020304" pitchFamily="18" charset="0"/>
                <a:cs typeface="Times New Roman" panose="02020603050405020304" pitchFamily="18" charset="0"/>
              </a:rPr>
              <a:t>, </a:t>
            </a:r>
            <a:r>
              <a:rPr lang="en-US" i="1" dirty="0">
                <a:solidFill>
                  <a:srgbClr val="222222"/>
                </a:solidFill>
                <a:latin typeface="Times New Roman" panose="02020603050405020304" pitchFamily="18" charset="0"/>
                <a:cs typeface="Times New Roman" panose="02020603050405020304" pitchFamily="18" charset="0"/>
              </a:rPr>
              <a:t>373</a:t>
            </a:r>
            <a:r>
              <a:rPr lang="en-US" dirty="0">
                <a:solidFill>
                  <a:srgbClr val="222222"/>
                </a:solidFill>
                <a:latin typeface="Times New Roman" panose="02020603050405020304" pitchFamily="18" charset="0"/>
                <a:cs typeface="Times New Roman" panose="02020603050405020304" pitchFamily="18" charset="0"/>
              </a:rPr>
              <a:t>(15), 1437-1444.</a:t>
            </a:r>
          </a:p>
          <a:p>
            <a:pPr marL="465138" indent="-465138">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6306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1350</TotalTime>
  <Words>2364</Words>
  <Application>Microsoft Office PowerPoint</Application>
  <PresentationFormat>Widescreen</PresentationFormat>
  <Paragraphs>97</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Office Theme</vt:lpstr>
      <vt:lpstr>PowerPoint Presentation</vt:lpstr>
      <vt:lpstr>INSOMNIA Background Information</vt:lpstr>
      <vt:lpstr>Continuation</vt:lpstr>
      <vt:lpstr>Continuation</vt:lpstr>
      <vt:lpstr>Continuation</vt:lpstr>
      <vt:lpstr>Continuation</vt:lpstr>
      <vt:lpstr>Insomnia Clinical Case Subjective</vt:lpstr>
      <vt:lpstr>Continuation</vt:lpstr>
      <vt:lpstr>Continuation</vt:lpstr>
      <vt:lpstr>Objective</vt:lpstr>
      <vt:lpstr>Continuation</vt:lpstr>
      <vt:lpstr>Continuation</vt:lpstr>
      <vt:lpstr>Assessment</vt:lpstr>
      <vt:lpstr>Continuation</vt:lpstr>
      <vt:lpstr>Plan</vt:lpstr>
      <vt:lpstr>Continuation</vt:lpstr>
      <vt:lpstr>Continuation</vt:lpstr>
      <vt:lpstr>Continuation</vt:lpstr>
      <vt:lpstr>Continuation</vt:lpstr>
      <vt:lpstr>Continuation</vt:lpstr>
      <vt:lpstr>Continuation</vt:lpstr>
      <vt:lpstr>Continuation</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Felix Oluoch</dc:creator>
  <cp:lastModifiedBy>Felix Oluoch</cp:lastModifiedBy>
  <cp:revision>118</cp:revision>
  <dcterms:created xsi:type="dcterms:W3CDTF">2019-11-25T14:23:51Z</dcterms:created>
  <dcterms:modified xsi:type="dcterms:W3CDTF">2019-11-26T21:55:13Z</dcterms:modified>
</cp:coreProperties>
</file>